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6" autoAdjust="0"/>
  </p:normalViewPr>
  <p:slideViewPr>
    <p:cSldViewPr>
      <p:cViewPr varScale="1">
        <p:scale>
          <a:sx n="95" d="100"/>
          <a:sy n="95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547985321279285"/>
          <c:y val="0.14413197810057218"/>
          <c:w val="0.71235175464178146"/>
          <c:h val="0.7579328421376846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10 - 14</c:v>
                </c:pt>
                <c:pt idx="1">
                  <c:v>15 - 17</c:v>
                </c:pt>
                <c:pt idx="2">
                  <c:v>18 - 24</c:v>
                </c:pt>
                <c:pt idx="3">
                  <c:v>25 - 34</c:v>
                </c:pt>
                <c:pt idx="4">
                  <c:v>35 - 44</c:v>
                </c:pt>
                <c:pt idx="5">
                  <c:v>45 - 54</c:v>
                </c:pt>
                <c:pt idx="6">
                  <c:v>55 - 64</c:v>
                </c:pt>
                <c:pt idx="7">
                  <c:v>65  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17</c:v>
                </c:pt>
                <c:pt idx="3">
                  <c:v>40</c:v>
                </c:pt>
                <c:pt idx="4">
                  <c:v>47</c:v>
                </c:pt>
                <c:pt idx="5">
                  <c:v>63</c:v>
                </c:pt>
                <c:pt idx="6">
                  <c:v>79</c:v>
                </c:pt>
                <c:pt idx="7">
                  <c:v>57</c:v>
                </c:pt>
              </c:numCache>
            </c:numRef>
          </c:val>
        </c:ser>
        <c:axId val="73399296"/>
        <c:axId val="80052992"/>
      </c:barChart>
      <c:catAx>
        <c:axId val="73399296"/>
        <c:scaling>
          <c:orientation val="minMax"/>
        </c:scaling>
        <c:axPos val="l"/>
        <c:numFmt formatCode="@" sourceLinked="1"/>
        <c:tickLblPos val="nextTo"/>
        <c:crossAx val="80052992"/>
        <c:crosses val="autoZero"/>
        <c:auto val="1"/>
        <c:lblAlgn val="ctr"/>
        <c:lblOffset val="100"/>
      </c:catAx>
      <c:valAx>
        <c:axId val="80052992"/>
        <c:scaling>
          <c:orientation val="minMax"/>
        </c:scaling>
        <c:axPos val="b"/>
        <c:majorGridlines/>
        <c:numFmt formatCode="General" sourceLinked="1"/>
        <c:tickLblPos val="nextTo"/>
        <c:crossAx val="733992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Experience nature</c:v>
                </c:pt>
                <c:pt idx="1">
                  <c:v>Exercise</c:v>
                </c:pt>
                <c:pt idx="2">
                  <c:v>Recreation</c:v>
                </c:pt>
                <c:pt idx="3">
                  <c:v>Increased-non-motorized transportation</c:v>
                </c:pt>
                <c:pt idx="4">
                  <c:v>No trails / bike paths are needed</c:v>
                </c:pt>
                <c:pt idx="5">
                  <c:v>Improve access to schools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</c:v>
                </c:pt>
                <c:pt idx="1">
                  <c:v>104</c:v>
                </c:pt>
                <c:pt idx="2">
                  <c:v>72</c:v>
                </c:pt>
                <c:pt idx="3">
                  <c:v>30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</c:ser>
        <c:overlap val="100"/>
        <c:axId val="84777984"/>
        <c:axId val="84779776"/>
      </c:barChart>
      <c:catAx>
        <c:axId val="84777984"/>
        <c:scaling>
          <c:orientation val="minMax"/>
        </c:scaling>
        <c:axPos val="l"/>
        <c:numFmt formatCode="General" sourceLinked="1"/>
        <c:tickLblPos val="nextTo"/>
        <c:crossAx val="84779776"/>
        <c:crosses val="autoZero"/>
        <c:auto val="1"/>
        <c:lblAlgn val="ctr"/>
        <c:lblOffset val="100"/>
      </c:catAx>
      <c:valAx>
        <c:axId val="84779776"/>
        <c:scaling>
          <c:orientation val="minMax"/>
        </c:scaling>
        <c:axPos val="b"/>
        <c:majorGridlines/>
        <c:numFmt formatCode="General" sourceLinked="1"/>
        <c:tickLblPos val="nextTo"/>
        <c:crossAx val="8477798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Elementary school youth</c:v>
                </c:pt>
                <c:pt idx="1">
                  <c:v>Middle school youth</c:v>
                </c:pt>
                <c:pt idx="2">
                  <c:v>All groups are adequately served</c:v>
                </c:pt>
                <c:pt idx="3">
                  <c:v>Adults</c:v>
                </c:pt>
                <c:pt idx="4">
                  <c:v>High school youth</c:v>
                </c:pt>
                <c:pt idx="5">
                  <c:v>Preschoolers</c:v>
                </c:pt>
                <c:pt idx="6">
                  <c:v>Young adults</c:v>
                </c:pt>
                <c:pt idx="7">
                  <c:v>Seniors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18</c:v>
                </c:pt>
                <c:pt idx="2">
                  <c:v>68</c:v>
                </c:pt>
                <c:pt idx="3">
                  <c:v>36</c:v>
                </c:pt>
                <c:pt idx="4">
                  <c:v>27</c:v>
                </c:pt>
                <c:pt idx="5">
                  <c:v>11</c:v>
                </c:pt>
                <c:pt idx="6">
                  <c:v>22</c:v>
                </c:pt>
                <c:pt idx="7">
                  <c:v>82</c:v>
                </c:pt>
              </c:numCache>
            </c:numRef>
          </c:val>
        </c:ser>
        <c:overlap val="100"/>
        <c:axId val="84789504"/>
        <c:axId val="84834176"/>
      </c:barChart>
      <c:catAx>
        <c:axId val="84789504"/>
        <c:scaling>
          <c:orientation val="minMax"/>
        </c:scaling>
        <c:axPos val="l"/>
        <c:numFmt formatCode="General" sourceLinked="1"/>
        <c:tickLblPos val="nextTo"/>
        <c:crossAx val="84834176"/>
        <c:crosses val="autoZero"/>
        <c:auto val="1"/>
        <c:lblAlgn val="ctr"/>
        <c:lblOffset val="100"/>
      </c:catAx>
      <c:valAx>
        <c:axId val="84834176"/>
        <c:scaling>
          <c:orientation val="minMax"/>
        </c:scaling>
        <c:axPos val="b"/>
        <c:majorGridlines/>
        <c:numFmt formatCode="General" sourceLinked="1"/>
        <c:tickLblPos val="nextTo"/>
        <c:crossAx val="847895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Pool/Aquatic center or update current facility</c:v>
                </c:pt>
                <c:pt idx="1">
                  <c:v>Community center</c:v>
                </c:pt>
                <c:pt idx="2">
                  <c:v>Playgrounds</c:v>
                </c:pt>
                <c:pt idx="3">
                  <c:v>Sports fields </c:v>
                </c:pt>
                <c:pt idx="4">
                  <c:v>Gym</c:v>
                </c:pt>
                <c:pt idx="5">
                  <c:v>Tennis courts</c:v>
                </c:pt>
                <c:pt idx="6">
                  <c:v>Basketball courts</c:v>
                </c:pt>
                <c:pt idx="7">
                  <c:v>Multimodal connectivity </c:v>
                </c:pt>
                <c:pt idx="8">
                  <c:v>Skate board facilities</c:v>
                </c:pt>
                <c:pt idx="9">
                  <c:v>Expand boardwalk to include docks / restrooms</c:v>
                </c:pt>
                <c:pt idx="10">
                  <c:v>No new facilities are needed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49</c:v>
                </c:pt>
                <c:pt idx="1">
                  <c:v>53</c:v>
                </c:pt>
                <c:pt idx="2">
                  <c:v>34</c:v>
                </c:pt>
                <c:pt idx="3">
                  <c:v>26</c:v>
                </c:pt>
                <c:pt idx="4">
                  <c:v>19</c:v>
                </c:pt>
                <c:pt idx="5">
                  <c:v>16</c:v>
                </c:pt>
                <c:pt idx="6">
                  <c:v>17</c:v>
                </c:pt>
                <c:pt idx="7">
                  <c:v>151</c:v>
                </c:pt>
                <c:pt idx="8">
                  <c:v>8</c:v>
                </c:pt>
                <c:pt idx="9">
                  <c:v>164</c:v>
                </c:pt>
                <c:pt idx="10">
                  <c:v>10</c:v>
                </c:pt>
              </c:numCache>
            </c:numRef>
          </c:val>
        </c:ser>
        <c:overlap val="100"/>
        <c:axId val="95708672"/>
        <c:axId val="84918272"/>
      </c:barChart>
      <c:catAx>
        <c:axId val="95708672"/>
        <c:scaling>
          <c:orientation val="minMax"/>
        </c:scaling>
        <c:axPos val="l"/>
        <c:numFmt formatCode="General" sourceLinked="1"/>
        <c:tickLblPos val="nextTo"/>
        <c:crossAx val="84918272"/>
        <c:crosses val="autoZero"/>
        <c:auto val="1"/>
        <c:lblAlgn val="ctr"/>
        <c:lblOffset val="100"/>
      </c:catAx>
      <c:valAx>
        <c:axId val="84918272"/>
        <c:scaling>
          <c:orientation val="minMax"/>
        </c:scaling>
        <c:axPos val="b"/>
        <c:majorGridlines/>
        <c:numFmt formatCode="General" sourceLinked="1"/>
        <c:tickLblPos val="nextTo"/>
        <c:crossAx val="9570867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Special events (concerts in the park, festivals)</c:v>
                </c:pt>
                <c:pt idx="1">
                  <c:v>Aquatic programs</c:v>
                </c:pt>
                <c:pt idx="2">
                  <c:v>Outdoor environmental programs</c:v>
                </c:pt>
                <c:pt idx="3">
                  <c:v>Sports (baseball, basketball, disk golf, etc.)</c:v>
                </c:pt>
                <c:pt idx="4">
                  <c:v>Before and after school programs</c:v>
                </c:pt>
                <c:pt idx="5">
                  <c:v>General interest classes</c:v>
                </c:pt>
                <c:pt idx="6">
                  <c:v>Fitness classes</c:v>
                </c:pt>
                <c:pt idx="7">
                  <c:v>Drop-in activities</c:v>
                </c:pt>
                <c:pt idx="8">
                  <c:v>Arts (drama, painting, etc.)</c:v>
                </c:pt>
                <c:pt idx="9">
                  <c:v>No programs are needed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143</c:v>
                </c:pt>
                <c:pt idx="1">
                  <c:v>18</c:v>
                </c:pt>
                <c:pt idx="2">
                  <c:v>98</c:v>
                </c:pt>
                <c:pt idx="3">
                  <c:v>32</c:v>
                </c:pt>
                <c:pt idx="4">
                  <c:v>64</c:v>
                </c:pt>
                <c:pt idx="5">
                  <c:v>40</c:v>
                </c:pt>
                <c:pt idx="6">
                  <c:v>52</c:v>
                </c:pt>
                <c:pt idx="7">
                  <c:v>47</c:v>
                </c:pt>
                <c:pt idx="8">
                  <c:v>45</c:v>
                </c:pt>
                <c:pt idx="9">
                  <c:v>17</c:v>
                </c:pt>
              </c:numCache>
            </c:numRef>
          </c:val>
        </c:ser>
        <c:overlap val="100"/>
        <c:axId val="96330880"/>
        <c:axId val="96332416"/>
      </c:barChart>
      <c:catAx>
        <c:axId val="96330880"/>
        <c:scaling>
          <c:orientation val="minMax"/>
        </c:scaling>
        <c:axPos val="l"/>
        <c:numFmt formatCode="General" sourceLinked="1"/>
        <c:tickLblPos val="nextTo"/>
        <c:crossAx val="96332416"/>
        <c:crosses val="autoZero"/>
        <c:auto val="1"/>
        <c:lblAlgn val="ctr"/>
        <c:lblOffset val="100"/>
      </c:catAx>
      <c:valAx>
        <c:axId val="96332416"/>
        <c:scaling>
          <c:orientation val="minMax"/>
        </c:scaling>
        <c:axPos val="b"/>
        <c:majorGridlines/>
        <c:numFmt formatCode="General" sourceLinked="1"/>
        <c:tickLblPos val="nextTo"/>
        <c:crossAx val="963308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Families</c:v>
                </c:pt>
                <c:pt idx="1">
                  <c:v>All groups are adquately served</c:v>
                </c:pt>
                <c:pt idx="2">
                  <c:v>People W/Disabilities</c:v>
                </c:pt>
                <c:pt idx="3">
                  <c:v>People W/Low income</c:v>
                </c:pt>
                <c:pt idx="4">
                  <c:v>People from diverse cultures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</c:v>
                </c:pt>
                <c:pt idx="1">
                  <c:v>63</c:v>
                </c:pt>
                <c:pt idx="2">
                  <c:v>75</c:v>
                </c:pt>
                <c:pt idx="3">
                  <c:v>39</c:v>
                </c:pt>
                <c:pt idx="4">
                  <c:v>20</c:v>
                </c:pt>
              </c:numCache>
            </c:numRef>
          </c:val>
        </c:ser>
        <c:overlap val="100"/>
        <c:axId val="97444224"/>
        <c:axId val="97445760"/>
      </c:barChart>
      <c:catAx>
        <c:axId val="97444224"/>
        <c:scaling>
          <c:orientation val="minMax"/>
        </c:scaling>
        <c:axPos val="l"/>
        <c:numFmt formatCode="General" sourceLinked="1"/>
        <c:tickLblPos val="nextTo"/>
        <c:crossAx val="97445760"/>
        <c:crosses val="autoZero"/>
        <c:auto val="1"/>
        <c:lblAlgn val="ctr"/>
        <c:lblOffset val="100"/>
      </c:catAx>
      <c:valAx>
        <c:axId val="97445760"/>
        <c:scaling>
          <c:orientation val="minMax"/>
        </c:scaling>
        <c:axPos val="b"/>
        <c:majorGridlines/>
        <c:numFmt formatCode="General" sourceLinked="1"/>
        <c:tickLblPos val="nextTo"/>
        <c:crossAx val="9744422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Male 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218</c:v>
                </c:pt>
              </c:numCache>
            </c:numRef>
          </c:val>
        </c:ser>
        <c:axId val="80119680"/>
        <c:axId val="80121216"/>
      </c:barChart>
      <c:catAx>
        <c:axId val="80119680"/>
        <c:scaling>
          <c:orientation val="minMax"/>
        </c:scaling>
        <c:axPos val="l"/>
        <c:numFmt formatCode="@" sourceLinked="1"/>
        <c:tickLblPos val="nextTo"/>
        <c:crossAx val="80121216"/>
        <c:crosses val="autoZero"/>
        <c:auto val="1"/>
        <c:lblAlgn val="ctr"/>
        <c:lblOffset val="100"/>
      </c:catAx>
      <c:valAx>
        <c:axId val="80121216"/>
        <c:scaling>
          <c:orientation val="minMax"/>
        </c:scaling>
        <c:axPos val="b"/>
        <c:majorGridlines/>
        <c:numFmt formatCode="General" sourceLinked="1"/>
        <c:tickLblPos val="nextTo"/>
        <c:crossAx val="8011968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Coos Bay</c:v>
                </c:pt>
                <c:pt idx="1">
                  <c:v>Coos County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198</c:v>
                </c:pt>
                <c:pt idx="1">
                  <c:v>105</c:v>
                </c:pt>
              </c:numCache>
            </c:numRef>
          </c:val>
        </c:ser>
        <c:axId val="81542528"/>
        <c:axId val="81548416"/>
      </c:barChart>
      <c:catAx>
        <c:axId val="81542528"/>
        <c:scaling>
          <c:orientation val="minMax"/>
        </c:scaling>
        <c:axPos val="l"/>
        <c:numFmt formatCode="@" sourceLinked="1"/>
        <c:tickLblPos val="nextTo"/>
        <c:crossAx val="81548416"/>
        <c:crosses val="autoZero"/>
        <c:auto val="1"/>
        <c:lblAlgn val="ctr"/>
        <c:lblOffset val="100"/>
      </c:catAx>
      <c:valAx>
        <c:axId val="81548416"/>
        <c:scaling>
          <c:orientation val="minMax"/>
        </c:scaling>
        <c:axPos val="b"/>
        <c:majorGridlines/>
        <c:numFmt formatCode="General" sourceLinked="1"/>
        <c:tickLblPos val="nextTo"/>
        <c:crossAx val="815425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Rating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Not Important </c:v>
                </c:pt>
                <c:pt idx="1">
                  <c:v>Important </c:v>
                </c:pt>
                <c:pt idx="2">
                  <c:v>Very Important </c:v>
                </c:pt>
                <c:pt idx="3">
                  <c:v>No Opinion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65</c:v>
                </c:pt>
                <c:pt idx="2">
                  <c:v>248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Rating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Not Important </c:v>
                </c:pt>
                <c:pt idx="1">
                  <c:v>Important </c:v>
                </c:pt>
                <c:pt idx="2">
                  <c:v>Very Important </c:v>
                </c:pt>
                <c:pt idx="3">
                  <c:v>No Opinion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Rating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Not Important </c:v>
                </c:pt>
                <c:pt idx="1">
                  <c:v>Important </c:v>
                </c:pt>
                <c:pt idx="2">
                  <c:v>Very Important </c:v>
                </c:pt>
                <c:pt idx="3">
                  <c:v>No Opinion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Rating 4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Not Important </c:v>
                </c:pt>
                <c:pt idx="1">
                  <c:v>Important </c:v>
                </c:pt>
                <c:pt idx="2">
                  <c:v>Very Important </c:v>
                </c:pt>
                <c:pt idx="3">
                  <c:v>No Opinion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Rating 5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Not Important </c:v>
                </c:pt>
                <c:pt idx="1">
                  <c:v>Important </c:v>
                </c:pt>
                <c:pt idx="2">
                  <c:v>Very Important </c:v>
                </c:pt>
                <c:pt idx="3">
                  <c:v>No Opinion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overlap val="100"/>
        <c:axId val="81879808"/>
        <c:axId val="81881344"/>
      </c:barChart>
      <c:catAx>
        <c:axId val="81879808"/>
        <c:scaling>
          <c:orientation val="minMax"/>
        </c:scaling>
        <c:axPos val="l"/>
        <c:numFmt formatCode="General" sourceLinked="1"/>
        <c:tickLblPos val="nextTo"/>
        <c:crossAx val="81881344"/>
        <c:crosses val="autoZero"/>
        <c:auto val="1"/>
        <c:lblAlgn val="ctr"/>
        <c:lblOffset val="100"/>
      </c:catAx>
      <c:valAx>
        <c:axId val="81881344"/>
        <c:scaling>
          <c:orientation val="minMax"/>
        </c:scaling>
        <c:axPos val="b"/>
        <c:majorGridlines/>
        <c:numFmt formatCode="General" sourceLinked="1"/>
        <c:tickLblPos val="nextTo"/>
        <c:crossAx val="818798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Provide opportunities to enjoy nature / outdoors</c:v>
                </c:pt>
                <c:pt idx="1">
                  <c:v>Promote youth development </c:v>
                </c:pt>
                <c:pt idx="2">
                  <c:v>Conect prople together, building stronger families</c:v>
                </c:pt>
                <c:pt idx="3">
                  <c:v>Improve Health &amp; Wellness</c:v>
                </c:pt>
                <c:pt idx="4">
                  <c:v>Protect the Natural Environment </c:v>
                </c:pt>
                <c:pt idx="5">
                  <c:v>Enhance community image and sense of play</c:v>
                </c:pt>
                <c:pt idx="6">
                  <c:v>Provide opportunities for lifelong learning</c:v>
                </c:pt>
                <c:pt idx="7">
                  <c:v>Help seniors and disabled people remain active</c:v>
                </c:pt>
                <c:pt idx="8">
                  <c:v>Provide cultural opportunities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76</c:v>
                </c:pt>
                <c:pt idx="1">
                  <c:v>17</c:v>
                </c:pt>
                <c:pt idx="2">
                  <c:v>36</c:v>
                </c:pt>
                <c:pt idx="3">
                  <c:v>39</c:v>
                </c:pt>
                <c:pt idx="4">
                  <c:v>31</c:v>
                </c:pt>
                <c:pt idx="5">
                  <c:v>32</c:v>
                </c:pt>
                <c:pt idx="6">
                  <c:v>8</c:v>
                </c:pt>
                <c:pt idx="7">
                  <c:v>21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Provide opportunities to enjoy nature / outdoors</c:v>
                </c:pt>
                <c:pt idx="1">
                  <c:v>Promote youth development </c:v>
                </c:pt>
                <c:pt idx="2">
                  <c:v>Conect prople together, building stronger families</c:v>
                </c:pt>
                <c:pt idx="3">
                  <c:v>Improve Health &amp; Wellness</c:v>
                </c:pt>
                <c:pt idx="4">
                  <c:v>Protect the Natural Environment </c:v>
                </c:pt>
                <c:pt idx="5">
                  <c:v>Enhance community image and sense of play</c:v>
                </c:pt>
                <c:pt idx="6">
                  <c:v>Provide opportunities for lifelong learning</c:v>
                </c:pt>
                <c:pt idx="7">
                  <c:v>Help seniors and disabled people remain active</c:v>
                </c:pt>
                <c:pt idx="8">
                  <c:v>Provide cultural opportunities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Provide opportunities to enjoy nature / outdoors</c:v>
                </c:pt>
                <c:pt idx="1">
                  <c:v>Promote youth development </c:v>
                </c:pt>
                <c:pt idx="2">
                  <c:v>Conect prople together, building stronger families</c:v>
                </c:pt>
                <c:pt idx="3">
                  <c:v>Improve Health &amp; Wellness</c:v>
                </c:pt>
                <c:pt idx="4">
                  <c:v>Protect the Natural Environment </c:v>
                </c:pt>
                <c:pt idx="5">
                  <c:v>Enhance community image and sense of play</c:v>
                </c:pt>
                <c:pt idx="6">
                  <c:v>Provide opportunities for lifelong learning</c:v>
                </c:pt>
                <c:pt idx="7">
                  <c:v>Help seniors and disabled people remain active</c:v>
                </c:pt>
                <c:pt idx="8">
                  <c:v>Provide cultural opportunities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overlap val="100"/>
        <c:axId val="83522304"/>
        <c:axId val="83523840"/>
      </c:barChart>
      <c:catAx>
        <c:axId val="83522304"/>
        <c:scaling>
          <c:orientation val="minMax"/>
        </c:scaling>
        <c:axPos val="l"/>
        <c:numFmt formatCode="General" sourceLinked="1"/>
        <c:tickLblPos val="nextTo"/>
        <c:crossAx val="83523840"/>
        <c:crosses val="autoZero"/>
        <c:auto val="1"/>
        <c:lblAlgn val="ctr"/>
        <c:lblOffset val="100"/>
      </c:catAx>
      <c:valAx>
        <c:axId val="83523840"/>
        <c:scaling>
          <c:orientation val="minMax"/>
        </c:scaling>
        <c:axPos val="b"/>
        <c:majorGridlines/>
        <c:numFmt formatCode="General" sourceLinked="1"/>
        <c:tickLblPos val="nextTo"/>
        <c:crossAx val="8352230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Play Sports </c:v>
                </c:pt>
                <c:pt idx="1">
                  <c:v>Walk or bike for exercise </c:v>
                </c:pt>
                <c:pt idx="2">
                  <c:v>Enjoy the outdoors / nature</c:v>
                </c:pt>
                <c:pt idx="3">
                  <c:v>Participate in family activities</c:v>
                </c:pt>
                <c:pt idx="4">
                  <c:v>Picnic and general leisure activities</c:v>
                </c:pt>
                <c:pt idx="5">
                  <c:v>Attend special events / concerts</c:v>
                </c:pt>
                <c:pt idx="6">
                  <c:v>Meet friends</c:v>
                </c:pt>
                <c:pt idx="7">
                  <c:v>Use a specific facility at a park</c:v>
                </c:pt>
                <c:pt idx="8">
                  <c:v>Don' t use parks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</c:v>
                </c:pt>
                <c:pt idx="1">
                  <c:v>117</c:v>
                </c:pt>
                <c:pt idx="2">
                  <c:v>103</c:v>
                </c:pt>
                <c:pt idx="3">
                  <c:v>41</c:v>
                </c:pt>
                <c:pt idx="4">
                  <c:v>10</c:v>
                </c:pt>
                <c:pt idx="5">
                  <c:v>13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</c:ser>
        <c:overlap val="100"/>
        <c:axId val="83655680"/>
        <c:axId val="83661568"/>
      </c:barChart>
      <c:catAx>
        <c:axId val="83655680"/>
        <c:scaling>
          <c:orientation val="minMax"/>
        </c:scaling>
        <c:axPos val="l"/>
        <c:numFmt formatCode="General" sourceLinked="1"/>
        <c:tickLblPos val="nextTo"/>
        <c:crossAx val="83661568"/>
        <c:crosses val="autoZero"/>
        <c:auto val="1"/>
        <c:lblAlgn val="ctr"/>
        <c:lblOffset val="100"/>
      </c:catAx>
      <c:valAx>
        <c:axId val="83661568"/>
        <c:scaling>
          <c:orientation val="minMax"/>
        </c:scaling>
        <c:axPos val="b"/>
        <c:majorGridlines/>
        <c:numFmt formatCode="General" sourceLinked="1"/>
        <c:tickLblPos val="nextTo"/>
        <c:crossAx val="836556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Limited public use (trails, viewpoints, etc.)</c:v>
                </c:pt>
                <c:pt idx="1">
                  <c:v>Depends on the site</c:v>
                </c:pt>
                <c:pt idx="2">
                  <c:v>Semi-active recreational use (picnic area, playground, etc.)</c:v>
                </c:pt>
                <c:pt idx="3">
                  <c:v>No public use (preserved for wildlife habitat)</c:v>
                </c:pt>
                <c:pt idx="4">
                  <c:v>Combination of all (mixed use)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107</c:v>
                </c:pt>
                <c:pt idx="2">
                  <c:v>42</c:v>
                </c:pt>
                <c:pt idx="3">
                  <c:v>0</c:v>
                </c:pt>
                <c:pt idx="4">
                  <c:v>129</c:v>
                </c:pt>
              </c:numCache>
            </c:numRef>
          </c:val>
        </c:ser>
        <c:overlap val="100"/>
        <c:axId val="83593856"/>
        <c:axId val="83595648"/>
      </c:barChart>
      <c:catAx>
        <c:axId val="83593856"/>
        <c:scaling>
          <c:orientation val="minMax"/>
        </c:scaling>
        <c:axPos val="l"/>
        <c:numFmt formatCode="General" sourceLinked="1"/>
        <c:tickLblPos val="nextTo"/>
        <c:crossAx val="83595648"/>
        <c:crosses val="autoZero"/>
        <c:auto val="1"/>
        <c:lblAlgn val="ctr"/>
        <c:lblOffset val="100"/>
      </c:catAx>
      <c:valAx>
        <c:axId val="83595648"/>
        <c:scaling>
          <c:orientation val="minMax"/>
        </c:scaling>
        <c:axPos val="b"/>
        <c:majorGridlines/>
        <c:numFmt formatCode="General" sourceLinked="1"/>
        <c:tickLblPos val="nextTo"/>
        <c:crossAx val="8359385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Too far away; not conveniently located</c:v>
                </c:pt>
                <c:pt idx="1">
                  <c:v>Lack of facilities</c:v>
                </c:pt>
                <c:pt idx="2">
                  <c:v>No interest / no time</c:v>
                </c:pt>
                <c:pt idx="3">
                  <c:v>Feel unsafe</c:v>
                </c:pt>
                <c:pt idx="4">
                  <c:v>Don't know where they are</c:v>
                </c:pt>
                <c:pt idx="5">
                  <c:v>Poorly maintatined</c:v>
                </c:pt>
                <c:pt idx="6">
                  <c:v>Don't know what's available at location</c:v>
                </c:pt>
                <c:pt idx="7">
                  <c:v>Too crowded</c:v>
                </c:pt>
                <c:pt idx="8">
                  <c:v>Do not have transportation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</c:v>
                </c:pt>
                <c:pt idx="1">
                  <c:v>49</c:v>
                </c:pt>
                <c:pt idx="2">
                  <c:v>16</c:v>
                </c:pt>
                <c:pt idx="3">
                  <c:v>85</c:v>
                </c:pt>
                <c:pt idx="4">
                  <c:v>25</c:v>
                </c:pt>
                <c:pt idx="5">
                  <c:v>60</c:v>
                </c:pt>
                <c:pt idx="6">
                  <c:v>33</c:v>
                </c:pt>
                <c:pt idx="7">
                  <c:v>9</c:v>
                </c:pt>
                <c:pt idx="8">
                  <c:v>4</c:v>
                </c:pt>
              </c:numCache>
            </c:numRef>
          </c:val>
        </c:ser>
        <c:overlap val="100"/>
        <c:axId val="95738880"/>
        <c:axId val="84558592"/>
      </c:barChart>
      <c:catAx>
        <c:axId val="95738880"/>
        <c:scaling>
          <c:orientation val="minMax"/>
        </c:scaling>
        <c:axPos val="l"/>
        <c:numFmt formatCode="General" sourceLinked="1"/>
        <c:tickLblPos val="nextTo"/>
        <c:crossAx val="84558592"/>
        <c:crosses val="autoZero"/>
        <c:auto val="1"/>
        <c:lblAlgn val="ctr"/>
        <c:lblOffset val="100"/>
      </c:catAx>
      <c:valAx>
        <c:axId val="84558592"/>
        <c:scaling>
          <c:orientation val="minMax"/>
        </c:scaling>
        <c:axPos val="b"/>
        <c:majorGridlines/>
        <c:numFmt formatCode="General" sourceLinked="1"/>
        <c:tickLblPos val="nextTo"/>
        <c:crossAx val="957388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Neighborhood pocket parks</c:v>
                </c:pt>
                <c:pt idx="1">
                  <c:v>Large multi-use parks </c:v>
                </c:pt>
                <c:pt idx="2">
                  <c:v>Dog parks</c:v>
                </c:pt>
                <c:pt idx="3">
                  <c:v>Natural areas </c:v>
                </c:pt>
                <c:pt idx="4">
                  <c:v>Sports park</c:v>
                </c:pt>
                <c:pt idx="5">
                  <c:v>Linera trail corridors</c:v>
                </c:pt>
                <c:pt idx="6">
                  <c:v>Parks in creeks corridors</c:v>
                </c:pt>
                <c:pt idx="7">
                  <c:v>No parks are needed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79</c:v>
                </c:pt>
                <c:pt idx="1">
                  <c:v>113</c:v>
                </c:pt>
                <c:pt idx="2">
                  <c:v>169</c:v>
                </c:pt>
                <c:pt idx="3">
                  <c:v>77</c:v>
                </c:pt>
                <c:pt idx="4">
                  <c:v>19</c:v>
                </c:pt>
                <c:pt idx="5">
                  <c:v>68</c:v>
                </c:pt>
                <c:pt idx="6">
                  <c:v>39</c:v>
                </c:pt>
                <c:pt idx="7">
                  <c:v>5</c:v>
                </c:pt>
              </c:numCache>
            </c:numRef>
          </c:val>
        </c:ser>
        <c:overlap val="100"/>
        <c:axId val="84652416"/>
        <c:axId val="84653952"/>
      </c:barChart>
      <c:catAx>
        <c:axId val="84652416"/>
        <c:scaling>
          <c:orientation val="minMax"/>
        </c:scaling>
        <c:axPos val="l"/>
        <c:numFmt formatCode="General" sourceLinked="1"/>
        <c:tickLblPos val="nextTo"/>
        <c:crossAx val="84653952"/>
        <c:crosses val="autoZero"/>
        <c:auto val="1"/>
        <c:lblAlgn val="ctr"/>
        <c:lblOffset val="100"/>
      </c:catAx>
      <c:valAx>
        <c:axId val="84653952"/>
        <c:scaling>
          <c:orientation val="minMax"/>
        </c:scaling>
        <c:axPos val="b"/>
        <c:majorGridlines/>
        <c:numFmt formatCode="General" sourceLinked="1"/>
        <c:tickLblPos val="nextTo"/>
        <c:crossAx val="8465241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E9E6E-1775-477C-A4D7-F61F41124D89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55AF-62AE-4F5B-BC38-6E30BAD95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43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220 Female</a:t>
            </a:r>
            <a:r>
              <a:rPr lang="en-US" baseline="0" dirty="0" smtClean="0"/>
              <a:t> took the survey.</a:t>
            </a:r>
          </a:p>
          <a:p>
            <a:r>
              <a:rPr lang="en-US" dirty="0" smtClean="0"/>
              <a:t>90 Male</a:t>
            </a:r>
            <a:r>
              <a:rPr lang="en-US" baseline="0" dirty="0" smtClean="0"/>
              <a:t> took the survey.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</a:t>
            </a:r>
            <a:r>
              <a:rPr lang="en-US" baseline="0" dirty="0" smtClean="0"/>
              <a:t> underserved: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Seniors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 groups are adequately served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recreational facilities needed: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Expand</a:t>
            </a:r>
            <a:r>
              <a:rPr lang="en-US" baseline="0" dirty="0" smtClean="0"/>
              <a:t> Boardwalk to include additional docks and restrooms.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Multimodal connectivity linking facilities together by way of bicycle and pedestrian access.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Community Center.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19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programs needed: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Special events; concerts in the park,</a:t>
            </a:r>
            <a:r>
              <a:rPr lang="en-US" baseline="0" dirty="0" smtClean="0"/>
              <a:t> festivals,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Outdoor environmental programs. 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Before and after school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28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other groups underserved: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People</a:t>
            </a:r>
            <a:r>
              <a:rPr lang="en-US" baseline="0" dirty="0" smtClean="0"/>
              <a:t> with disabilities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 groups are adequately served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Families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57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578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other groups underserved: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People</a:t>
            </a:r>
            <a:r>
              <a:rPr lang="en-US" baseline="0" dirty="0" smtClean="0"/>
              <a:t> with disabilities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All groups are adequately served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Families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57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 who</a:t>
            </a:r>
            <a:r>
              <a:rPr lang="en-US" baseline="0" dirty="0" smtClean="0"/>
              <a:t> took the survey live in Coos Bay.</a:t>
            </a:r>
          </a:p>
          <a:p>
            <a:r>
              <a:rPr lang="en-US" baseline="0" dirty="0" smtClean="0"/>
              <a:t>111 who took the survey live in Coos County.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</a:t>
            </a:r>
            <a:r>
              <a:rPr lang="en-US" baseline="0" dirty="0" smtClean="0"/>
              <a:t> most all who participated in the survey feel parks &amp; recreation are “very important “ to quality of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three most important are: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Provide opportunities to enjoy nature and outdoors.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Improve Health &amp; Wellness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Connect people together, building stronger families and neighborhoods.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729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primary</a:t>
            </a:r>
            <a:r>
              <a:rPr lang="en-US" baseline="0" dirty="0" smtClean="0"/>
              <a:t> reasons: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Walk or bike for exercise.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Enjoy the outdoors / nature.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Participate in family activities.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38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two choices: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Combination</a:t>
            </a:r>
            <a:r>
              <a:rPr lang="en-US" baseline="0" dirty="0" smtClean="0"/>
              <a:t> or mixed use; wildlife viewing, trails, view points, picnicking, playgrounds.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Depends on site specific.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61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reasons: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Feel Unsafe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Poorly Maintained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Lack of Facilities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336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most needed: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Dog</a:t>
            </a:r>
            <a:r>
              <a:rPr lang="en-US" baseline="0" dirty="0" smtClean="0"/>
              <a:t> Park.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Large Multi-use parks.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Neighborhood pocket parks / Natural Areas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12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three reason to develop more trails: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Exercise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Experience</a:t>
            </a:r>
            <a:r>
              <a:rPr lang="en-US" baseline="0" dirty="0" smtClean="0"/>
              <a:t>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Recreation opportunity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055AF-62AE-4F5B-BC38-6E30BAD956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8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59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4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0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52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00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94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89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81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15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4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78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4E46-1BC7-4F08-AB37-B4DD91184954}" type="datetimeFigureOut">
              <a:rPr lang="en-US" smtClean="0"/>
              <a:pPr/>
              <a:t>11/17/2012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263C-A81B-4BA2-B33F-06BE44196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4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oos-bay.net/Thelak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572500" y="0"/>
            <a:ext cx="342900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058150" y="20782"/>
            <a:ext cx="6858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" name="Picture 19" descr="kid_underwater_swimm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" t="7118" b="26237"/>
          <a:stretch>
            <a:fillRect/>
          </a:stretch>
        </p:blipFill>
        <p:spPr bwMode="auto">
          <a:xfrm>
            <a:off x="7484917" y="3352800"/>
            <a:ext cx="1600200" cy="153352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coosbaydowntown.org/wp-content/uploads/2012/06/4thkids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56" y="1600199"/>
            <a:ext cx="1946566" cy="157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poolfacility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667" y="5029201"/>
            <a:ext cx="32385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105400" y="242888"/>
            <a:ext cx="4012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venir LT Std 55 Roman" pitchFamily="34" charset="0"/>
              </a:rPr>
              <a:t>           Master Plan </a:t>
            </a:r>
            <a:r>
              <a:rPr lang="en-US" dirty="0" smtClean="0">
                <a:solidFill>
                  <a:schemeClr val="bg1"/>
                </a:solidFill>
                <a:latin typeface="Avenir LT Std 55 Roman" pitchFamily="34" charset="0"/>
              </a:rPr>
              <a:t>Survey Results</a:t>
            </a:r>
            <a:endParaRPr lang="en-US" dirty="0">
              <a:solidFill>
                <a:schemeClr val="bg1"/>
              </a:solidFill>
              <a:latin typeface="Avenir LT Std 55 Roman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103917" y="614840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Avenir LT Std 55 Roman" pitchFamily="34" charset="0"/>
              </a:rPr>
              <a:t>October 2012</a:t>
            </a:r>
            <a:endParaRPr lang="en-US" sz="1600" dirty="0">
              <a:solidFill>
                <a:schemeClr val="bg1"/>
              </a:solidFill>
              <a:latin typeface="Avenir LT Std 55 Roman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9045" y="434753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venir LT Std 55 Roman" pitchFamily="34" charset="0"/>
              </a:rPr>
              <a:t>City of </a:t>
            </a:r>
            <a:r>
              <a:rPr lang="en-US" dirty="0" smtClean="0">
                <a:solidFill>
                  <a:schemeClr val="bg1"/>
                </a:solidFill>
                <a:latin typeface="Avenir LT Std 55 Roman" pitchFamily="34" charset="0"/>
              </a:rPr>
              <a:t>Coos Bay</a:t>
            </a:r>
            <a:endParaRPr lang="en-US" dirty="0">
              <a:solidFill>
                <a:schemeClr val="bg1"/>
              </a:solidFill>
              <a:latin typeface="Avenir LT Std 55 Roman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2118" y="4717246"/>
            <a:ext cx="571500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aseline="30000" dirty="0">
                <a:solidFill>
                  <a:schemeClr val="bg1"/>
                </a:solidFill>
                <a:latin typeface="Avenir LT Std 55 Roman" pitchFamily="34" charset="0"/>
              </a:rPr>
              <a:t>COMPREHENSIVE PARK AND RECREATION SYSTEM MASTER PLAN</a:t>
            </a:r>
          </a:p>
        </p:txBody>
      </p:sp>
    </p:spTree>
    <p:extLst>
      <p:ext uri="{BB962C8B-B14F-4D97-AF65-F5344CB8AC3E}">
        <p14:creationId xmlns:p14="http://schemas.microsoft.com/office/powerpoint/2010/main" xmlns="" val="19697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1338431"/>
              </p:ext>
            </p:extLst>
          </p:nvPr>
        </p:nvGraphicFramePr>
        <p:xfrm>
          <a:off x="457200" y="2209800"/>
          <a:ext cx="6248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9: What types of parks are most needed in Coos Bay?</a:t>
            </a:r>
            <a:endParaRPr lang="en-US" sz="3200" dirty="0"/>
          </a:p>
        </p:txBody>
      </p:sp>
      <p:pic>
        <p:nvPicPr>
          <p:cNvPr id="6" name="Picture 5" descr="http://2.bp.blogspot.com/-C9qCbgK8l9U/TsWOf2eGlpI/AAAAAAAAAJg/eCkDBep4WL8/s1600/dog-park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3490"/>
            <a:ext cx="2362200" cy="281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doloresparkworks.org/wp-content/uploads/2011/08/Phill-and-a-multi-use-park-331x4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24350"/>
            <a:ext cx="176149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r.b5z.net/i/u/10041878/i/Delray_Beach_LaHacienda_gardens_par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3490"/>
            <a:ext cx="2362200" cy="121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299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077965"/>
              </p:ext>
            </p:extLst>
          </p:nvPr>
        </p:nvGraphicFramePr>
        <p:xfrm>
          <a:off x="381000" y="28956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10: What is the primary reason to develop more trails in Coos Bay?</a:t>
            </a:r>
            <a:endParaRPr lang="en-US" sz="3200" dirty="0"/>
          </a:p>
        </p:txBody>
      </p:sp>
      <p:pic>
        <p:nvPicPr>
          <p:cNvPr id="6" name="Picture 5" descr="Let's Walk &amp; Talk Togeth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409497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oostrails.com/traildescriptions/empirelakes/Empire%2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247" y="4073525"/>
            <a:ext cx="2076450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funplacesoregon.com/wp-content/uploads/2011/12/Fishing-in-Empire-Lake-Coos-County-Orego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4889"/>
            <a:ext cx="2514600" cy="161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8716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9686827"/>
              </p:ext>
            </p:extLst>
          </p:nvPr>
        </p:nvGraphicFramePr>
        <p:xfrm>
          <a:off x="457200" y="2133599"/>
          <a:ext cx="5562600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 11: Which age group is most underserved by current recreation services</a:t>
            </a:r>
            <a:endParaRPr lang="en-US" sz="3200" dirty="0"/>
          </a:p>
        </p:txBody>
      </p:sp>
      <p:pic>
        <p:nvPicPr>
          <p:cNvPr id="6" name="Picture 5" descr="http://i.ytimg.com/vi/cMtGHX6_01k/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8579"/>
            <a:ext cx="2752725" cy="230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oosbaydowntown.org/wp-content/uploads/2010/04/farmersmarket1-300x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7051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326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6054825"/>
              </p:ext>
            </p:extLst>
          </p:nvPr>
        </p:nvGraphicFramePr>
        <p:xfrm>
          <a:off x="533400" y="2971800"/>
          <a:ext cx="5925207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 12: What type of recreation facilities are currently most needed in Coos Bay?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959" y="4952999"/>
            <a:ext cx="2172357" cy="187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187137" cy="147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45324"/>
            <a:ext cx="2206516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189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0341212"/>
              </p:ext>
            </p:extLst>
          </p:nvPr>
        </p:nvGraphicFramePr>
        <p:xfrm>
          <a:off x="152400" y="2819399"/>
          <a:ext cx="5791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13: What types of programs are most needed in Coos Bay?</a:t>
            </a:r>
            <a:endParaRPr lang="en-US" sz="3200" dirty="0"/>
          </a:p>
        </p:txBody>
      </p:sp>
      <p:pic>
        <p:nvPicPr>
          <p:cNvPr id="6" name="Picture 5" descr="http://bloximages.chicago2.vip.townnews.com/theworldlink.com/content/tncms/assets/v3/editorial/0/33/03315a8c-c6c7-11e1-8492-0019bb2963f4/4ff5cf468969e.im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274" y="1931166"/>
            <a:ext cx="26860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emilyjones.typepad.com/.a/6a00e54fd9502488340133f301bf7d970b-800w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7637"/>
            <a:ext cx="2219325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media.kcby.com/images/080904_outdoor_concer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648200"/>
            <a:ext cx="26860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974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3123198"/>
              </p:ext>
            </p:extLst>
          </p:nvPr>
        </p:nvGraphicFramePr>
        <p:xfrm>
          <a:off x="457200" y="2514600"/>
          <a:ext cx="5638800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 14: Which other groups are underserved by current recreation services?</a:t>
            </a:r>
            <a:endParaRPr lang="en-US" sz="3200" dirty="0"/>
          </a:p>
        </p:txBody>
      </p:sp>
      <p:pic>
        <p:nvPicPr>
          <p:cNvPr id="7" name="Picture 6" descr="This is a photo of a fixed pedestal square table with one bench removed for wheelchair access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622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is is a photo of a concrete trail with an accessible rest area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72012"/>
            <a:ext cx="2762250" cy="208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kdcq.com/wp-content/uploads/2012/07/Steve-Prefonta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9670"/>
            <a:ext cx="2362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ximages.chicago2.vip.townnews.com/theworldlink.com/content/tncms/assets/v3/editorial/c/40/c40c2ca2-a767-11e1-91d6-001a4bcf887a/4fc12d9c3d209.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02167"/>
            <a:ext cx="2330906" cy="1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59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sz="2400" dirty="0" smtClean="0"/>
          </a:p>
          <a:p>
            <a:r>
              <a:rPr lang="en-US" sz="2400" dirty="0" smtClean="0"/>
              <a:t>Parks Master Plan Analysis </a:t>
            </a:r>
            <a:r>
              <a:rPr lang="en-US" sz="2400" dirty="0" smtClean="0"/>
              <a:t>(January, 2013)</a:t>
            </a:r>
            <a:endParaRPr lang="en-US" sz="2400" dirty="0" smtClean="0"/>
          </a:p>
          <a:p>
            <a:r>
              <a:rPr lang="en-US" sz="2400" dirty="0" smtClean="0"/>
              <a:t>Community Intercept meetings </a:t>
            </a:r>
            <a:r>
              <a:rPr lang="en-US" sz="2400" dirty="0" smtClean="0"/>
              <a:t>(</a:t>
            </a:r>
            <a:r>
              <a:rPr lang="en-US" sz="2400" dirty="0" smtClean="0"/>
              <a:t>Feb-March</a:t>
            </a:r>
            <a:r>
              <a:rPr lang="en-US" sz="2400" dirty="0" smtClean="0"/>
              <a:t> </a:t>
            </a:r>
            <a:r>
              <a:rPr lang="en-US" sz="2400" dirty="0" smtClean="0"/>
              <a:t>2013</a:t>
            </a:r>
          </a:p>
          <a:p>
            <a:pPr lvl="0"/>
            <a:r>
              <a:rPr lang="en-US" sz="2400" dirty="0" smtClean="0"/>
              <a:t>Parks Master Plan Policy Direction (January, 2013)</a:t>
            </a:r>
          </a:p>
          <a:p>
            <a:pPr lvl="0"/>
            <a:r>
              <a:rPr lang="en-US" sz="2400" dirty="0" smtClean="0"/>
              <a:t>Parks Master Plan Capital Improvements (CIP) </a:t>
            </a:r>
            <a:r>
              <a:rPr lang="en-US" sz="2400" dirty="0" smtClean="0"/>
              <a:t>(</a:t>
            </a:r>
            <a:r>
              <a:rPr lang="en-US" sz="2400" dirty="0" smtClean="0"/>
              <a:t>March</a:t>
            </a:r>
            <a:r>
              <a:rPr lang="en-US" sz="2400" dirty="0" smtClean="0"/>
              <a:t>, </a:t>
            </a:r>
            <a:r>
              <a:rPr lang="en-US" sz="2400" dirty="0" smtClean="0"/>
              <a:t>2013)</a:t>
            </a:r>
          </a:p>
          <a:p>
            <a:pPr lvl="0"/>
            <a:r>
              <a:rPr lang="en-US" sz="2400" dirty="0" smtClean="0"/>
              <a:t>Parks Master Plan Funding Strategies </a:t>
            </a:r>
            <a:r>
              <a:rPr lang="en-US" sz="2400" dirty="0" smtClean="0"/>
              <a:t>(</a:t>
            </a:r>
            <a:r>
              <a:rPr lang="en-US" sz="2400" dirty="0" smtClean="0"/>
              <a:t>April</a:t>
            </a:r>
            <a:r>
              <a:rPr lang="en-US" sz="2400" dirty="0" smtClean="0"/>
              <a:t>, </a:t>
            </a:r>
            <a:r>
              <a:rPr lang="en-US" sz="2400" dirty="0" smtClean="0"/>
              <a:t>2013)</a:t>
            </a:r>
          </a:p>
          <a:p>
            <a:pPr lvl="0"/>
            <a:r>
              <a:rPr lang="en-US" sz="2400" dirty="0" smtClean="0"/>
              <a:t>Draft Parks Master Plan  (April, 2013)</a:t>
            </a:r>
          </a:p>
          <a:p>
            <a:pPr lvl="0"/>
            <a:r>
              <a:rPr lang="en-US" sz="2400" dirty="0" smtClean="0"/>
              <a:t>Council Adopt Parks Master Plan (</a:t>
            </a:r>
            <a:r>
              <a:rPr lang="en-US" sz="2400" dirty="0" smtClean="0"/>
              <a:t>May-June, </a:t>
            </a:r>
            <a:r>
              <a:rPr lang="en-US" sz="2400" dirty="0" smtClean="0"/>
              <a:t>2013)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NEXT STEP!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4859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58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01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673702"/>
              </p:ext>
            </p:extLst>
          </p:nvPr>
        </p:nvGraphicFramePr>
        <p:xfrm>
          <a:off x="381000" y="1219200"/>
          <a:ext cx="57150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181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1: What is your age?</a:t>
            </a:r>
            <a:endParaRPr lang="en-US" sz="3200" dirty="0"/>
          </a:p>
        </p:txBody>
      </p:sp>
      <p:pic>
        <p:nvPicPr>
          <p:cNvPr id="8" name="Picture 7" descr="http://bloximages.chicago2.vip.townnews.com/theworldlink.com/content/tncms/assets/v3/editorial/7/c5/7c58f141-37f9-5f63-9d72-d1b73b86a471/4f831433098c3.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6670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IMG_18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85101"/>
            <a:ext cx="2590800" cy="34536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56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5597155"/>
              </p:ext>
            </p:extLst>
          </p:nvPr>
        </p:nvGraphicFramePr>
        <p:xfrm>
          <a:off x="381000" y="1295400"/>
          <a:ext cx="6400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2</a:t>
            </a:r>
            <a:r>
              <a:rPr lang="en-US" sz="3200" dirty="0"/>
              <a:t>:</a:t>
            </a:r>
            <a:r>
              <a:rPr lang="en-US" sz="3200" dirty="0" smtClean="0"/>
              <a:t> Are you male or female?</a:t>
            </a:r>
            <a:endParaRPr lang="en-US" sz="3200" dirty="0"/>
          </a:p>
        </p:txBody>
      </p:sp>
      <p:pic>
        <p:nvPicPr>
          <p:cNvPr id="1026" name="Picture 2" descr="http://jsoltys.files.wordpress.com/2008/09/men-and-women-symbo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43200"/>
            <a:ext cx="1905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stockphoto.com/file_thumbview_approve/3490806/2/istockphoto_3490806-men-and-women-symbo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752109"/>
            <a:ext cx="19050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perfumeposse.com/wp-content/uploads/2012/06/symbol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0" y="838200"/>
            <a:ext cx="190500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41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926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4200088"/>
              </p:ext>
            </p:extLst>
          </p:nvPr>
        </p:nvGraphicFramePr>
        <p:xfrm>
          <a:off x="152400" y="1676400"/>
          <a:ext cx="5834062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3</a:t>
            </a:r>
            <a:r>
              <a:rPr lang="en-US" sz="3200" dirty="0"/>
              <a:t>:</a:t>
            </a:r>
            <a:r>
              <a:rPr lang="en-US" sz="3200" dirty="0" smtClean="0"/>
              <a:t> Where Do You Live? </a:t>
            </a:r>
            <a:endParaRPr lang="en-US" sz="3200" dirty="0"/>
          </a:p>
        </p:txBody>
      </p:sp>
      <p:pic>
        <p:nvPicPr>
          <p:cNvPr id="6" name="Picture 5" descr="http://www.coosbay.org/cb/municipalcodes/images/COOS_BAY_ZONING_MA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057400"/>
            <a:ext cx="3133725" cy="277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475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429718"/>
              </p:ext>
            </p:extLst>
          </p:nvPr>
        </p:nvGraphicFramePr>
        <p:xfrm>
          <a:off x="228600" y="1757362"/>
          <a:ext cx="5638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4: How important are parks, recreation services, trails and open space to Coos Bay quality of life </a:t>
            </a:r>
            <a:br>
              <a:rPr lang="en-US" sz="2800" dirty="0" smtClean="0"/>
            </a:br>
            <a:r>
              <a:rPr lang="en-US" sz="2800" dirty="0" smtClean="0"/>
              <a:t>(1being low 5 being highest)</a:t>
            </a:r>
            <a:endParaRPr lang="en-US" sz="2800" dirty="0"/>
          </a:p>
        </p:txBody>
      </p:sp>
      <p:pic>
        <p:nvPicPr>
          <p:cNvPr id="6" name="Picture 5" descr="Choshi Gardens in Coos Bay, Oreg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494" y="1905000"/>
            <a:ext cx="24669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idge created in memory of Shirley O'Hara in Choshi Gardens in Coos Bay, Oregon 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767" y="4267200"/>
            <a:ext cx="2469138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ke at Mingus Park, Coos Bay, Orego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69873"/>
            <a:ext cx="25146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ridge between Mingus Park and Choshi Gardens in Coos Bay, Oreg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514600" cy="1793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017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9819031"/>
              </p:ext>
            </p:extLst>
          </p:nvPr>
        </p:nvGraphicFramePr>
        <p:xfrm>
          <a:off x="381000" y="19812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5: Which of the following benefits of parks, recreation services, trails and open space are most important to you?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7315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8778245"/>
              </p:ext>
            </p:extLst>
          </p:nvPr>
        </p:nvGraphicFramePr>
        <p:xfrm>
          <a:off x="152400" y="2057400"/>
          <a:ext cx="73152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6: What is the primary reason that you use parks in Coos Bay?</a:t>
            </a:r>
            <a:endParaRPr lang="en-US" sz="3200" dirty="0"/>
          </a:p>
        </p:txBody>
      </p:sp>
      <p:pic>
        <p:nvPicPr>
          <p:cNvPr id="6" name="Picture 5" descr="http://www.coostrails.com/traildescriptions/empirelakes/Empire%2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2057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oostrails.com/traildescriptions/empirelakes/Empire%2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1600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oregonsadventurecoast.com/wp-content/uploads/2012/01/Alyse-photo-009_med-254x1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86" y="1238250"/>
            <a:ext cx="224599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bloximages.chicago2.vip.townnews.com/theworldlink.com/content/tncms/assets/v3/editorial/8/10/810a4518-c6c7-11e1-ae38-0019bb2963f4/4ff5d05bc8b00.ima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96" y="5638800"/>
            <a:ext cx="1781504" cy="108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90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0892581"/>
              </p:ext>
            </p:extLst>
          </p:nvPr>
        </p:nvGraphicFramePr>
        <p:xfrm>
          <a:off x="228600" y="1524001"/>
          <a:ext cx="6019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7</a:t>
            </a:r>
            <a:r>
              <a:rPr lang="en-US" sz="3200" dirty="0"/>
              <a:t>:</a:t>
            </a:r>
            <a:r>
              <a:rPr lang="en-US" sz="3200" dirty="0" smtClean="0"/>
              <a:t> How should natural areas be used?</a:t>
            </a:r>
            <a:endParaRPr lang="en-US" sz="3200" dirty="0"/>
          </a:p>
        </p:txBody>
      </p:sp>
      <p:pic>
        <p:nvPicPr>
          <p:cNvPr id="6" name="Picture 5" descr="http://www.coostrails.com/traildescriptions/empirelakes/Empire%2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6192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oodPeck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806" y="4321810"/>
            <a:ext cx="2475843" cy="223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421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7417963"/>
              </p:ext>
            </p:extLst>
          </p:nvPr>
        </p:nvGraphicFramePr>
        <p:xfrm>
          <a:off x="152400" y="1676400"/>
          <a:ext cx="7696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8: If you seldom use or do not use the parks or trails in Coos Bay, what are your reasons?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8418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571</Words>
  <Application>Microsoft Office PowerPoint</Application>
  <PresentationFormat>On-screen Show (4:3)</PresentationFormat>
  <Paragraphs>97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Question 1: What is your age?</vt:lpstr>
      <vt:lpstr>Question 2: Are you male or female?</vt:lpstr>
      <vt:lpstr>Question 3: Where Do You Live? </vt:lpstr>
      <vt:lpstr>Question 4: How important are parks, recreation services, trails and open space to Coos Bay quality of life  (1being low 5 being highest)</vt:lpstr>
      <vt:lpstr>Question 5: Which of the following benefits of parks, recreation services, trails and open space are most important to you? </vt:lpstr>
      <vt:lpstr>Question 6: What is the primary reason that you use parks in Coos Bay?</vt:lpstr>
      <vt:lpstr>Question 7: How should natural areas be used?</vt:lpstr>
      <vt:lpstr>Question 8: If you seldom use or do not use the parks or trails in Coos Bay, what are your reasons?</vt:lpstr>
      <vt:lpstr>Question 9: What types of parks are most needed in Coos Bay?</vt:lpstr>
      <vt:lpstr>Question 10: What is the primary reason to develop more trails in Coos Bay?</vt:lpstr>
      <vt:lpstr>Question 11: Which age group is most underserved by current recreation services</vt:lpstr>
      <vt:lpstr>Question 12: What type of recreation facilities are currently most needed in Coos Bay?</vt:lpstr>
      <vt:lpstr>Question 13: What types of programs are most needed in Coos Bay?</vt:lpstr>
      <vt:lpstr>Question 14: Which other groups are underserved by current recreation services?</vt:lpstr>
      <vt:lpstr>NEXT STEP! </vt:lpstr>
      <vt:lpstr>Questions?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PARKS MASTER PLAN</dc:title>
  <dc:creator>RDDixon</dc:creator>
  <cp:lastModifiedBy>Randy Dixon</cp:lastModifiedBy>
  <cp:revision>75</cp:revision>
  <dcterms:created xsi:type="dcterms:W3CDTF">2012-06-02T13:33:10Z</dcterms:created>
  <dcterms:modified xsi:type="dcterms:W3CDTF">2012-11-17T16:31:05Z</dcterms:modified>
</cp:coreProperties>
</file>